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43891200" cy="32918400"/>
  <p:notesSz cx="6858000" cy="9144000"/>
  <p:embeddedFontLst>
    <p:embeddedFont>
      <p:font typeface="Roboto" panose="02000000000000000000" pitchFamily="2" charset="0"/>
      <p:regular r:id="rId4"/>
      <p:bold r:id="rId5"/>
      <p:italic r:id="rId6"/>
      <p:boldItalic r:id="rId7"/>
    </p:embeddedFont>
    <p:embeddedFont>
      <p:font typeface="Share Tech" panose="020B0604020202020204" charset="0"/>
      <p:regular r:id="rId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747775"/>
          </p15:clr>
        </p15:guide>
        <p15:guide id="2" pos="1382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C92"/>
    <a:srgbClr val="83CB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3439FFC-9B83-4ABD-8E11-EEEAC5B58399}">
  <a:tblStyle styleId="{43439FFC-9B83-4ABD-8E11-EEEAC5B5839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2" d="100"/>
          <a:sy n="32" d="100"/>
        </p:scale>
        <p:origin x="2004" y="6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63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96200" y="4765280"/>
            <a:ext cx="40898700" cy="13136700"/>
          </a:xfrm>
          <a:prstGeom prst="rect">
            <a:avLst/>
          </a:prstGeom>
        </p:spPr>
        <p:txBody>
          <a:bodyPr spcFirstLastPara="1" wrap="square" lIns="479475" tIns="479475" rIns="479475" bIns="4794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1pPr>
            <a:lvl2pPr lvl="1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2pPr>
            <a:lvl3pPr lvl="2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3pPr>
            <a:lvl4pPr lvl="3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4pPr>
            <a:lvl5pPr lvl="4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5pPr>
            <a:lvl6pPr lvl="5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6pPr>
            <a:lvl7pPr lvl="6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7pPr>
            <a:lvl8pPr lvl="7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8pPr>
            <a:lvl9pPr lvl="8" algn="ctr">
              <a:spcBef>
                <a:spcPts val="0"/>
              </a:spcBef>
              <a:spcAft>
                <a:spcPts val="0"/>
              </a:spcAft>
              <a:buSzPts val="27300"/>
              <a:buNone/>
              <a:defRPr sz="273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496160" y="18138400"/>
            <a:ext cx="40898700" cy="50727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700"/>
              <a:buNone/>
              <a:defRPr sz="147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496160" y="13765440"/>
            <a:ext cx="40898700" cy="53877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1pPr>
            <a:lvl2pPr lvl="1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2pPr>
            <a:lvl3pPr lvl="2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3pPr>
            <a:lvl4pPr lvl="3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4pPr>
            <a:lvl5pPr lvl="4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5pPr>
            <a:lvl6pPr lvl="5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6pPr>
            <a:lvl7pPr lvl="6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7pPr>
            <a:lvl8pPr lvl="7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8pPr>
            <a:lvl9pPr lvl="8" algn="ctr">
              <a:spcBef>
                <a:spcPts val="0"/>
              </a:spcBef>
              <a:spcAft>
                <a:spcPts val="0"/>
              </a:spcAft>
              <a:buSzPts val="18900"/>
              <a:buNone/>
              <a:defRPr sz="189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8700" cy="36654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8700" cy="218652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marL="457200" lvl="0" indent="-825500">
              <a:spcBef>
                <a:spcPts val="0"/>
              </a:spcBef>
              <a:spcAft>
                <a:spcPts val="0"/>
              </a:spcAft>
              <a:buSzPts val="9400"/>
              <a:buChar char="●"/>
              <a:defRPr/>
            </a:lvl1pPr>
            <a:lvl2pPr marL="914400" lvl="1" indent="-692150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2pPr>
            <a:lvl3pPr marL="1371600" lvl="2" indent="-692150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3pPr>
            <a:lvl4pPr marL="1828800" lvl="3" indent="-692150"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4pPr>
            <a:lvl5pPr marL="2286000" lvl="4" indent="-692150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5pPr>
            <a:lvl6pPr marL="2743200" lvl="5" indent="-692150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6pPr>
            <a:lvl7pPr marL="3200400" lvl="6" indent="-692150"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7pPr>
            <a:lvl8pPr marL="3657600" lvl="7" indent="-692150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8pPr>
            <a:lvl9pPr marL="4114800" lvl="8" indent="-692150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8700" cy="36654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19199700" cy="218652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marL="457200" lvl="0" indent="-692150">
              <a:spcBef>
                <a:spcPts val="0"/>
              </a:spcBef>
              <a:spcAft>
                <a:spcPts val="0"/>
              </a:spcAft>
              <a:buSzPts val="7300"/>
              <a:buChar char="●"/>
              <a:defRPr sz="7300"/>
            </a:lvl1pPr>
            <a:lvl2pPr marL="914400" lvl="1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2pPr>
            <a:lvl3pPr marL="1371600" lvl="2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3pPr>
            <a:lvl4pPr marL="1828800" lvl="3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4pPr>
            <a:lvl5pPr marL="2286000" lvl="4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5pPr>
            <a:lvl6pPr marL="2743200" lvl="5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6pPr>
            <a:lvl7pPr marL="3200400" lvl="6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7pPr>
            <a:lvl8pPr marL="3657600" lvl="7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8pPr>
            <a:lvl9pPr marL="4114800" lvl="8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23195520" y="7375840"/>
            <a:ext cx="19199700" cy="218652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marL="457200" lvl="0" indent="-692150">
              <a:spcBef>
                <a:spcPts val="0"/>
              </a:spcBef>
              <a:spcAft>
                <a:spcPts val="0"/>
              </a:spcAft>
              <a:buSzPts val="7300"/>
              <a:buChar char="●"/>
              <a:defRPr sz="7300"/>
            </a:lvl1pPr>
            <a:lvl2pPr marL="914400" lvl="1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2pPr>
            <a:lvl3pPr marL="1371600" lvl="2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3pPr>
            <a:lvl4pPr marL="1828800" lvl="3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4pPr>
            <a:lvl5pPr marL="2286000" lvl="4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5pPr>
            <a:lvl6pPr marL="2743200" lvl="5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6pPr>
            <a:lvl7pPr marL="3200400" lvl="6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7pPr>
            <a:lvl8pPr marL="3657600" lvl="7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8pPr>
            <a:lvl9pPr marL="4114800" lvl="8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8700" cy="36654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496160" y="3555840"/>
            <a:ext cx="13478400" cy="4836300"/>
          </a:xfrm>
          <a:prstGeom prst="rect">
            <a:avLst/>
          </a:prstGeom>
        </p:spPr>
        <p:txBody>
          <a:bodyPr spcFirstLastPara="1" wrap="square" lIns="479475" tIns="479475" rIns="479475" bIns="47947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1pPr>
            <a:lvl2pPr lvl="1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2pPr>
            <a:lvl3pPr lvl="2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3pPr>
            <a:lvl4pPr lvl="3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4pPr>
            <a:lvl5pPr lvl="4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5pPr>
            <a:lvl6pPr lvl="5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6pPr>
            <a:lvl7pPr lvl="6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7pPr>
            <a:lvl8pPr lvl="7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8pPr>
            <a:lvl9pPr lvl="8">
              <a:spcBef>
                <a:spcPts val="0"/>
              </a:spcBef>
              <a:spcAft>
                <a:spcPts val="0"/>
              </a:spcAft>
              <a:buSzPts val="12600"/>
              <a:buNone/>
              <a:defRPr sz="126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496160" y="8893440"/>
            <a:ext cx="13478400" cy="203481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marL="457200" lvl="0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1pPr>
            <a:lvl2pPr marL="914400" lvl="1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2pPr>
            <a:lvl3pPr marL="1371600" lvl="2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3pPr>
            <a:lvl4pPr marL="1828800" lvl="3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4pPr>
            <a:lvl5pPr marL="2286000" lvl="4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5pPr>
            <a:lvl6pPr marL="2743200" lvl="5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6pPr>
            <a:lvl7pPr marL="3200400" lvl="6" indent="-628650">
              <a:spcBef>
                <a:spcPts val="0"/>
              </a:spcBef>
              <a:spcAft>
                <a:spcPts val="0"/>
              </a:spcAft>
              <a:buSzPts val="6300"/>
              <a:buChar char="●"/>
              <a:defRPr sz="6300"/>
            </a:lvl7pPr>
            <a:lvl8pPr marL="3657600" lvl="7" indent="-628650">
              <a:spcBef>
                <a:spcPts val="0"/>
              </a:spcBef>
              <a:spcAft>
                <a:spcPts val="0"/>
              </a:spcAft>
              <a:buSzPts val="6300"/>
              <a:buChar char="○"/>
              <a:defRPr sz="6300"/>
            </a:lvl8pPr>
            <a:lvl9pPr marL="4114800" lvl="8" indent="-628650">
              <a:spcBef>
                <a:spcPts val="0"/>
              </a:spcBef>
              <a:spcAft>
                <a:spcPts val="0"/>
              </a:spcAft>
              <a:buSzPts val="6300"/>
              <a:buChar char="■"/>
              <a:defRPr sz="63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2353200" y="2880960"/>
            <a:ext cx="30565500" cy="261813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1pPr>
            <a:lvl2pPr lvl="1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2pPr>
            <a:lvl3pPr lvl="2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3pPr>
            <a:lvl4pPr lvl="3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4pPr>
            <a:lvl5pPr lvl="4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5pPr>
            <a:lvl6pPr lvl="5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6pPr>
            <a:lvl7pPr lvl="6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7pPr>
            <a:lvl8pPr lvl="7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8pPr>
            <a:lvl9pPr lvl="8">
              <a:spcBef>
                <a:spcPts val="0"/>
              </a:spcBef>
              <a:spcAft>
                <a:spcPts val="0"/>
              </a:spcAft>
              <a:buSzPts val="25200"/>
              <a:buNone/>
              <a:defRPr sz="252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1945600" y="-800"/>
            <a:ext cx="21945600" cy="329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79475" tIns="479475" rIns="479475" bIns="4794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274400" y="7892320"/>
            <a:ext cx="19416900" cy="9486600"/>
          </a:xfrm>
          <a:prstGeom prst="rect">
            <a:avLst/>
          </a:prstGeom>
        </p:spPr>
        <p:txBody>
          <a:bodyPr spcFirstLastPara="1" wrap="square" lIns="479475" tIns="479475" rIns="479475" bIns="4794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22000"/>
              <a:buNone/>
              <a:defRPr sz="220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274400" y="17939680"/>
            <a:ext cx="19416900" cy="79047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0"/>
              <a:buNone/>
              <a:defRPr sz="110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23709600" y="4634080"/>
            <a:ext cx="18417600" cy="236487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marL="457200" lvl="0" indent="-825500">
              <a:spcBef>
                <a:spcPts val="0"/>
              </a:spcBef>
              <a:spcAft>
                <a:spcPts val="0"/>
              </a:spcAft>
              <a:buSzPts val="9400"/>
              <a:buChar char="●"/>
              <a:defRPr/>
            </a:lvl1pPr>
            <a:lvl2pPr marL="914400" lvl="1" indent="-692150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2pPr>
            <a:lvl3pPr marL="1371600" lvl="2" indent="-692150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3pPr>
            <a:lvl4pPr marL="1828800" lvl="3" indent="-692150"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4pPr>
            <a:lvl5pPr marL="2286000" lvl="4" indent="-692150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5pPr>
            <a:lvl6pPr marL="2743200" lvl="5" indent="-692150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6pPr>
            <a:lvl7pPr marL="3200400" lvl="6" indent="-692150"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7pPr>
            <a:lvl8pPr marL="3657600" lvl="7" indent="-692150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8pPr>
            <a:lvl9pPr marL="4114800" lvl="8" indent="-692150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496160" y="27075680"/>
            <a:ext cx="28794300" cy="38727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4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496160" y="7079200"/>
            <a:ext cx="40898700" cy="12566400"/>
          </a:xfrm>
          <a:prstGeom prst="rect">
            <a:avLst/>
          </a:prstGeom>
        </p:spPr>
        <p:txBody>
          <a:bodyPr spcFirstLastPara="1" wrap="square" lIns="479475" tIns="479475" rIns="479475" bIns="47947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1pPr>
            <a:lvl2pPr lvl="1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900"/>
              <a:buNone/>
              <a:defRPr sz="629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496160" y="20174240"/>
            <a:ext cx="40898700" cy="8325300"/>
          </a:xfrm>
          <a:prstGeom prst="rect">
            <a:avLst/>
          </a:prstGeom>
        </p:spPr>
        <p:txBody>
          <a:bodyPr spcFirstLastPara="1" wrap="square" lIns="479475" tIns="479475" rIns="479475" bIns="479475" anchor="t" anchorCtr="0">
            <a:normAutofit/>
          </a:bodyPr>
          <a:lstStyle>
            <a:lvl1pPr marL="457200" lvl="0" indent="-825500" algn="ctr">
              <a:spcBef>
                <a:spcPts val="0"/>
              </a:spcBef>
              <a:spcAft>
                <a:spcPts val="0"/>
              </a:spcAft>
              <a:buSzPts val="9400"/>
              <a:buChar char="●"/>
              <a:defRPr/>
            </a:lvl1pPr>
            <a:lvl2pPr marL="914400" lvl="1" indent="-692150" algn="ctr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2pPr>
            <a:lvl3pPr marL="1371600" lvl="2" indent="-692150" algn="ctr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3pPr>
            <a:lvl4pPr marL="1828800" lvl="3" indent="-692150" algn="ctr"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4pPr>
            <a:lvl5pPr marL="2286000" lvl="4" indent="-692150" algn="ctr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5pPr>
            <a:lvl6pPr marL="2743200" lvl="5" indent="-692150" algn="ctr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6pPr>
            <a:lvl7pPr marL="3200400" lvl="6" indent="-692150" algn="ctr">
              <a:spcBef>
                <a:spcPts val="0"/>
              </a:spcBef>
              <a:spcAft>
                <a:spcPts val="0"/>
              </a:spcAft>
              <a:buSzPts val="7300"/>
              <a:buChar char="●"/>
              <a:defRPr/>
            </a:lvl7pPr>
            <a:lvl8pPr marL="3657600" lvl="7" indent="-692150" algn="ctr">
              <a:spcBef>
                <a:spcPts val="0"/>
              </a:spcBef>
              <a:spcAft>
                <a:spcPts val="0"/>
              </a:spcAft>
              <a:buSzPts val="7300"/>
              <a:buChar char="○"/>
              <a:defRPr/>
            </a:lvl8pPr>
            <a:lvl9pPr marL="4114800" lvl="8" indent="-692150" algn="ctr">
              <a:spcBef>
                <a:spcPts val="0"/>
              </a:spcBef>
              <a:spcAft>
                <a:spcPts val="0"/>
              </a:spcAft>
              <a:buSzPts val="73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8700" cy="366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475" tIns="479475" rIns="479475" bIns="47947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700"/>
              <a:buNone/>
              <a:defRPr sz="147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8700" cy="218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475" tIns="479475" rIns="479475" bIns="479475" anchor="t" anchorCtr="0">
            <a:normAutofit/>
          </a:bodyPr>
          <a:lstStyle>
            <a:lvl1pPr marL="457200" lvl="0" indent="-825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9400"/>
              <a:buChar char="●"/>
              <a:defRPr sz="9400">
                <a:solidFill>
                  <a:schemeClr val="dk2"/>
                </a:solidFill>
              </a:defRPr>
            </a:lvl1pPr>
            <a:lvl2pPr marL="914400" lvl="1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○"/>
              <a:defRPr sz="7300">
                <a:solidFill>
                  <a:schemeClr val="dk2"/>
                </a:solidFill>
              </a:defRPr>
            </a:lvl2pPr>
            <a:lvl3pPr marL="1371600" lvl="2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■"/>
              <a:defRPr sz="7300">
                <a:solidFill>
                  <a:schemeClr val="dk2"/>
                </a:solidFill>
              </a:defRPr>
            </a:lvl3pPr>
            <a:lvl4pPr marL="1828800" lvl="3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●"/>
              <a:defRPr sz="7300">
                <a:solidFill>
                  <a:schemeClr val="dk2"/>
                </a:solidFill>
              </a:defRPr>
            </a:lvl4pPr>
            <a:lvl5pPr marL="2286000" lvl="4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○"/>
              <a:defRPr sz="7300">
                <a:solidFill>
                  <a:schemeClr val="dk2"/>
                </a:solidFill>
              </a:defRPr>
            </a:lvl5pPr>
            <a:lvl6pPr marL="2743200" lvl="5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■"/>
              <a:defRPr sz="7300">
                <a:solidFill>
                  <a:schemeClr val="dk2"/>
                </a:solidFill>
              </a:defRPr>
            </a:lvl6pPr>
            <a:lvl7pPr marL="3200400" lvl="6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●"/>
              <a:defRPr sz="7300">
                <a:solidFill>
                  <a:schemeClr val="dk2"/>
                </a:solidFill>
              </a:defRPr>
            </a:lvl7pPr>
            <a:lvl8pPr marL="3657600" lvl="7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○"/>
              <a:defRPr sz="7300">
                <a:solidFill>
                  <a:schemeClr val="dk2"/>
                </a:solidFill>
              </a:defRPr>
            </a:lvl8pPr>
            <a:lvl9pPr marL="4114800" lvl="8" indent="-692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300"/>
              <a:buChar char="■"/>
              <a:defRPr sz="73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1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475" tIns="479475" rIns="479475" bIns="479475" anchor="ctr" anchorCtr="0">
            <a:normAutofit/>
          </a:bodyPr>
          <a:lstStyle>
            <a:lvl1pPr lvl="0" algn="r">
              <a:buNone/>
              <a:defRPr sz="5200">
                <a:solidFill>
                  <a:schemeClr val="dk2"/>
                </a:solidFill>
              </a:defRPr>
            </a:lvl1pPr>
            <a:lvl2pPr lvl="1" algn="r">
              <a:buNone/>
              <a:defRPr sz="5200">
                <a:solidFill>
                  <a:schemeClr val="dk2"/>
                </a:solidFill>
              </a:defRPr>
            </a:lvl2pPr>
            <a:lvl3pPr lvl="2" algn="r">
              <a:buNone/>
              <a:defRPr sz="5200">
                <a:solidFill>
                  <a:schemeClr val="dk2"/>
                </a:solidFill>
              </a:defRPr>
            </a:lvl3pPr>
            <a:lvl4pPr lvl="3" algn="r">
              <a:buNone/>
              <a:defRPr sz="5200">
                <a:solidFill>
                  <a:schemeClr val="dk2"/>
                </a:solidFill>
              </a:defRPr>
            </a:lvl4pPr>
            <a:lvl5pPr lvl="4" algn="r">
              <a:buNone/>
              <a:defRPr sz="5200">
                <a:solidFill>
                  <a:schemeClr val="dk2"/>
                </a:solidFill>
              </a:defRPr>
            </a:lvl5pPr>
            <a:lvl6pPr lvl="5" algn="r">
              <a:buNone/>
              <a:defRPr sz="5200">
                <a:solidFill>
                  <a:schemeClr val="dk2"/>
                </a:solidFill>
              </a:defRPr>
            </a:lvl6pPr>
            <a:lvl7pPr lvl="6" algn="r">
              <a:buNone/>
              <a:defRPr sz="5200">
                <a:solidFill>
                  <a:schemeClr val="dk2"/>
                </a:solidFill>
              </a:defRPr>
            </a:lvl7pPr>
            <a:lvl8pPr lvl="7" algn="r">
              <a:buNone/>
              <a:defRPr sz="5200">
                <a:solidFill>
                  <a:schemeClr val="dk2"/>
                </a:solidFill>
              </a:defRPr>
            </a:lvl8pPr>
            <a:lvl9pPr lvl="8" algn="r">
              <a:buNone/>
              <a:defRPr sz="52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0" y="-45224"/>
            <a:ext cx="43891200" cy="4138460"/>
          </a:xfrm>
          <a:prstGeom prst="rect">
            <a:avLst/>
          </a:prstGeom>
          <a:solidFill>
            <a:srgbClr val="83CBE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 txBox="1"/>
          <p:nvPr/>
        </p:nvSpPr>
        <p:spPr>
          <a:xfrm>
            <a:off x="10087996" y="576494"/>
            <a:ext cx="25102206" cy="4846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9475" tIns="479475" rIns="479475" bIns="47947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0" b="1" dirty="0">
                <a:solidFill>
                  <a:srgbClr val="093C92"/>
                </a:solidFill>
                <a:latin typeface="+mj-lt"/>
                <a:ea typeface="Share Tech"/>
                <a:cs typeface="Calibri" panose="020F0502020204030204" pitchFamily="34" charset="0"/>
                <a:sym typeface="Share Tech"/>
              </a:rPr>
              <a:t>Modern Password Policy Evaluation</a:t>
            </a:r>
            <a:endParaRPr sz="11000" b="1" dirty="0">
              <a:solidFill>
                <a:srgbClr val="093C92"/>
              </a:solidFill>
              <a:latin typeface="+mj-lt"/>
              <a:ea typeface="Share Tech"/>
              <a:cs typeface="Calibri" panose="020F0502020204030204" pitchFamily="34" charset="0"/>
              <a:sym typeface="Share Tech"/>
            </a:endParaRPr>
          </a:p>
          <a:p>
            <a:pPr marL="0" lvl="0" indent="0" algn="ctr" rtl="0">
              <a:spcBef>
                <a:spcPts val="6300"/>
              </a:spcBef>
              <a:spcAft>
                <a:spcPts val="0"/>
              </a:spcAft>
              <a:buNone/>
            </a:pPr>
            <a:endParaRPr sz="7300" dirty="0"/>
          </a:p>
        </p:txBody>
      </p:sp>
      <p:sp>
        <p:nvSpPr>
          <p:cNvPr id="58" name="Google Shape;58;p13"/>
          <p:cNvSpPr txBox="1"/>
          <p:nvPr/>
        </p:nvSpPr>
        <p:spPr>
          <a:xfrm>
            <a:off x="1058175" y="7212357"/>
            <a:ext cx="14089800" cy="2569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36902581" y="-468969"/>
            <a:ext cx="7682118" cy="498595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chemeClr val="bg1"/>
              </a:solidFill>
              <a:latin typeface="Share Tech"/>
              <a:ea typeface="Share Tech"/>
              <a:cs typeface="Share Tech"/>
              <a:sym typeface="Share Tec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By: </a:t>
            </a:r>
            <a:endParaRPr sz="3600" dirty="0">
              <a:solidFill>
                <a:srgbClr val="093C92"/>
              </a:solidFill>
              <a:latin typeface="+mj-lt"/>
              <a:ea typeface="Share Tech"/>
              <a:cs typeface="Share Tech"/>
              <a:sym typeface="Share Tec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Brandon Sainiak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solidFill>
                <a:srgbClr val="093C92"/>
              </a:solidFill>
              <a:latin typeface="+mj-lt"/>
              <a:ea typeface="Share Tech"/>
              <a:cs typeface="Share Tech"/>
              <a:sym typeface="Share Tec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Advisors:</a:t>
            </a:r>
            <a:endParaRPr sz="3600" dirty="0">
              <a:solidFill>
                <a:srgbClr val="093C92"/>
              </a:solidFill>
              <a:latin typeface="+mj-lt"/>
              <a:ea typeface="Share Tech"/>
              <a:cs typeface="Share Tech"/>
              <a:sym typeface="Share Tec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Dr. </a:t>
            </a:r>
            <a:r>
              <a:rPr lang="en-US" sz="3600" b="1" dirty="0" err="1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Raiful</a:t>
            </a:r>
            <a:r>
              <a:rPr lang="en-US" sz="3600" b="1" dirty="0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 Hasan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rgbClr val="093C92"/>
                </a:solidFill>
                <a:latin typeface="+mj-lt"/>
                <a:ea typeface="Share Tech"/>
                <a:cs typeface="Share Tech"/>
                <a:sym typeface="Share Tech"/>
              </a:rPr>
              <a:t>Asaf Golap</a:t>
            </a:r>
            <a:endParaRPr sz="3600" b="1" dirty="0">
              <a:solidFill>
                <a:srgbClr val="093C92"/>
              </a:solidFill>
              <a:latin typeface="+mj-lt"/>
              <a:ea typeface="Share Tech"/>
              <a:cs typeface="Share Tech"/>
              <a:sym typeface="Share Tech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b="1" dirty="0">
              <a:solidFill>
                <a:schemeClr val="bg1"/>
              </a:solidFill>
              <a:latin typeface="Share Tech"/>
              <a:ea typeface="Share Tech"/>
              <a:cs typeface="Share Tech"/>
              <a:sym typeface="Share Tech"/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5708625" y="7325175"/>
            <a:ext cx="12707100" cy="320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 b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00" dirty="0">
              <a:solidFill>
                <a:schemeClr val="accent6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C6333F-4310-9D79-1779-E7AFF6254244}"/>
              </a:ext>
            </a:extLst>
          </p:cNvPr>
          <p:cNvSpPr txBox="1"/>
          <p:nvPr/>
        </p:nvSpPr>
        <p:spPr>
          <a:xfrm>
            <a:off x="14522925" y="23408578"/>
            <a:ext cx="14845350" cy="118801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highlight>
                  <a:srgbClr val="093C92"/>
                </a:highlight>
              </a:rPr>
              <a:t> 94.33% of Websites Below NIST Standards:</a:t>
            </a:r>
          </a:p>
          <a:p>
            <a:endParaRPr lang="en-US" sz="4400" b="1" dirty="0">
              <a:solidFill>
                <a:schemeClr val="bg1"/>
              </a:solidFill>
              <a:highlight>
                <a:srgbClr val="093C92"/>
              </a:highlight>
            </a:endParaRP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94.33% of websites do not check leaked password lists.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Current NIST standards are policies should not impose composition rule and should compare inputted passwords with a blocklist of commonly used or leaked passwords.</a:t>
            </a: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  <a:p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AD0624-7BAB-2108-B694-ACB7F132DE10}"/>
              </a:ext>
            </a:extLst>
          </p:cNvPr>
          <p:cNvSpPr txBox="1"/>
          <p:nvPr/>
        </p:nvSpPr>
        <p:spPr>
          <a:xfrm>
            <a:off x="30821317" y="4725669"/>
            <a:ext cx="12162525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highlight>
                  <a:srgbClr val="093C92"/>
                </a:highlight>
              </a:rPr>
              <a:t> Results:</a:t>
            </a:r>
          </a:p>
          <a:p>
            <a:endParaRPr lang="en-US" sz="4400" b="1" dirty="0">
              <a:solidFill>
                <a:schemeClr val="bg1"/>
              </a:solidFill>
              <a:highlight>
                <a:srgbClr val="093C92"/>
              </a:highligh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 obtained 22,616 valid password policies from the website dataset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The password policies in use are outdated by current NIST standards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Policies should be updated to check passwords with a blocklist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A5E517E-953C-E8EB-6838-AF9284DFC66A}"/>
              </a:ext>
            </a:extLst>
          </p:cNvPr>
          <p:cNvSpPr txBox="1"/>
          <p:nvPr/>
        </p:nvSpPr>
        <p:spPr>
          <a:xfrm>
            <a:off x="30821317" y="23408578"/>
            <a:ext cx="121625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highlight>
                  <a:srgbClr val="093C92"/>
                </a:highlight>
              </a:rPr>
              <a:t> Future Work:</a:t>
            </a:r>
          </a:p>
          <a:p>
            <a:endParaRPr lang="en-US" sz="4400" b="1" dirty="0">
              <a:solidFill>
                <a:schemeClr val="bg1"/>
              </a:solidFill>
              <a:highlight>
                <a:srgbClr val="093C92"/>
              </a:highlight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Analyze how policies are verifying if a password is compromised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Alterations to leaked passwords may affect whether a password is valid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C0ADAD-D1FB-8EA9-42AA-F5DF196259D0}"/>
              </a:ext>
            </a:extLst>
          </p:cNvPr>
          <p:cNvSpPr txBox="1"/>
          <p:nvPr/>
        </p:nvSpPr>
        <p:spPr>
          <a:xfrm>
            <a:off x="817040" y="23408578"/>
            <a:ext cx="1143433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highlight>
                  <a:srgbClr val="093C92"/>
                </a:highlight>
              </a:rPr>
              <a:t> Introduction:</a:t>
            </a:r>
          </a:p>
          <a:p>
            <a:endParaRPr lang="en-US" sz="4400" b="1" dirty="0">
              <a:solidFill>
                <a:schemeClr val="bg1"/>
              </a:solidFill>
              <a:highlight>
                <a:srgbClr val="093C92"/>
              </a:highligh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Attacks on passwords pose risk to users’ security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Password policies help users create stronger passwords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Old policies can become outdated by modern security standards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5B448-2AD1-19C0-E06B-7A7AD471B844}"/>
              </a:ext>
            </a:extLst>
          </p:cNvPr>
          <p:cNvSpPr txBox="1"/>
          <p:nvPr/>
        </p:nvSpPr>
        <p:spPr>
          <a:xfrm>
            <a:off x="817040" y="4661736"/>
            <a:ext cx="1299769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highlight>
                  <a:srgbClr val="093C92"/>
                </a:highlight>
              </a:rPr>
              <a:t> Abstract:</a:t>
            </a:r>
            <a:r>
              <a:rPr lang="en-US" sz="4400" b="1" dirty="0">
                <a:solidFill>
                  <a:schemeClr val="bg1"/>
                </a:solidFill>
              </a:rPr>
              <a:t> 9</a:t>
            </a:r>
          </a:p>
          <a:p>
            <a:r>
              <a:rPr lang="en-US" sz="4400" b="1" dirty="0">
                <a:solidFill>
                  <a:schemeClr val="bg1"/>
                </a:solidFill>
              </a:rPr>
              <a:t> 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 gathered data from </a:t>
            </a:r>
            <a:r>
              <a:rPr lang="en-US" sz="2800" dirty="0" err="1">
                <a:solidFill>
                  <a:schemeClr val="tx1"/>
                </a:solidFill>
              </a:rPr>
              <a:t>Tranco’s</a:t>
            </a:r>
            <a:r>
              <a:rPr lang="en-US" sz="2800" dirty="0">
                <a:solidFill>
                  <a:schemeClr val="tx1"/>
                </a:solidFill>
              </a:rPr>
              <a:t> one million most visited websites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Policy data was analyzed to determine if they were up to modern standards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9E470C-8F2C-4B82-084A-85B4AF8D8879}"/>
              </a:ext>
            </a:extLst>
          </p:cNvPr>
          <p:cNvSpPr txBox="1"/>
          <p:nvPr/>
        </p:nvSpPr>
        <p:spPr>
          <a:xfrm>
            <a:off x="14522925" y="4661736"/>
            <a:ext cx="13892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bg1"/>
                </a:solidFill>
                <a:highlight>
                  <a:srgbClr val="093C92"/>
                </a:highlight>
              </a:rPr>
              <a:t> Methodology:</a:t>
            </a:r>
          </a:p>
          <a:p>
            <a:endParaRPr lang="en-US" sz="4400" b="1" dirty="0">
              <a:solidFill>
                <a:schemeClr val="bg1"/>
              </a:solidFill>
              <a:highlight>
                <a:srgbClr val="093C92"/>
              </a:highlight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We used python to create a selenium crawler to detect account creation pages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Password testing was done to complete the policy data collection.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1867769-C795-CC27-E25B-699359DBDB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600" y="7888625"/>
            <a:ext cx="12502527" cy="660276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4042775-8918-4442-F73E-E632F2B96B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599" y="16188346"/>
            <a:ext cx="12502528" cy="6301667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C19119B7-4259-2E6B-3B18-57A919A22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79605" y="7507043"/>
            <a:ext cx="14862693" cy="7407025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FDC77639-B858-F18E-E3D8-31E7590B4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370634" y="26147789"/>
            <a:ext cx="14260459" cy="5984754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6E62247F-9EE4-867A-14B2-8439E85DD5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17774" y="7888625"/>
            <a:ext cx="12108689" cy="6643859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9C94B524-F50B-EF4F-99FC-BB9D72EC34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59" y="27167635"/>
            <a:ext cx="14755316" cy="3169734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88095AB0-ABF1-AA37-B8B9-9AD1CF8966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239117" y="15809288"/>
            <a:ext cx="14943668" cy="7053433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45D1A1A8-52B9-1C96-B5F4-F87BAAC9F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8912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D967657-FE6E-CDF2-39C5-D836A968BC0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1600" y="2678367"/>
            <a:ext cx="8524875" cy="12096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ACEEFDB-19AC-98DB-E6AD-EAE842F52F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3499" y="114515"/>
            <a:ext cx="7682118" cy="224234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F2BB7F9-27FF-FA04-908A-0E69568E3B30}"/>
              </a:ext>
            </a:extLst>
          </p:cNvPr>
          <p:cNvSpPr txBox="1"/>
          <p:nvPr/>
        </p:nvSpPr>
        <p:spPr>
          <a:xfrm>
            <a:off x="30821316" y="29563502"/>
            <a:ext cx="12162525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tx1"/>
                </a:solidFill>
              </a:rPr>
              <a:t> </a:t>
            </a:r>
            <a:r>
              <a:rPr lang="en-US" sz="3600" b="1" dirty="0">
                <a:solidFill>
                  <a:schemeClr val="tx1"/>
                </a:solidFill>
              </a:rPr>
              <a:t>References</a:t>
            </a:r>
          </a:p>
          <a:p>
            <a:r>
              <a:rPr lang="en-US" sz="3600" b="1" dirty="0">
                <a:solidFill>
                  <a:schemeClr val="bg1"/>
                </a:solidFill>
              </a:rPr>
              <a:t>: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NIST SP 800-63B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https://tranco-list.eu/ (</a:t>
            </a:r>
            <a:r>
              <a:rPr lang="en-US" sz="2800" dirty="0" err="1">
                <a:solidFill>
                  <a:schemeClr val="tx1"/>
                </a:solidFill>
              </a:rPr>
              <a:t>Tranco</a:t>
            </a:r>
            <a:r>
              <a:rPr lang="en-US" sz="2800" dirty="0">
                <a:solidFill>
                  <a:schemeClr val="tx1"/>
                </a:solidFill>
              </a:rPr>
              <a:t> 1M websites)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045E7B08-F179-2705-539A-AF48C443518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680868" y="25897088"/>
            <a:ext cx="8443425" cy="377173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CDAC8BA-7A51-6FCF-BDC2-F2360BC87BF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145790" y="16372828"/>
            <a:ext cx="12480674" cy="592635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1456</TotalTime>
  <Words>220</Words>
  <Application>Microsoft Office PowerPoint</Application>
  <PresentationFormat>Custom</PresentationFormat>
  <Paragraphs>54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Share Tech</vt:lpstr>
      <vt:lpstr>Roboto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Brandon</dc:creator>
  <cp:lastModifiedBy>Sainiak, Brandon</cp:lastModifiedBy>
  <cp:revision>49</cp:revision>
  <dcterms:modified xsi:type="dcterms:W3CDTF">2026-04-13T18:05:38Z</dcterms:modified>
</cp:coreProperties>
</file>